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sldIdLst>
    <p:sldId id="304" r:id="rId5"/>
    <p:sldId id="283" r:id="rId6"/>
    <p:sldId id="308" r:id="rId7"/>
    <p:sldId id="288" r:id="rId8"/>
    <p:sldId id="299" r:id="rId9"/>
    <p:sldId id="310" r:id="rId10"/>
    <p:sldId id="311" r:id="rId11"/>
    <p:sldId id="268"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611D00-7A19-6A90-A8B3-516B44D41E66}" v="689" dt="2025-05-08T20:39:05.158"/>
    <p1510:client id="{AE701110-855B-DF4A-1C37-1D72ED6D4ABD}" v="6" dt="2025-05-08T20:59:13.573"/>
    <p1510:client id="{B2866DEC-F18E-CAE9-E32D-354ED152793A}" v="16" dt="2025-05-09T16:06:18.009"/>
    <p1510:client id="{D024451E-8271-A73F-9EC4-5E2DB2E9A9CB}" v="1030" dt="2025-05-08T01:26:17.351"/>
    <p1510:client id="{D60FE40F-2270-491E-9836-1383A2A2664D}" v="755" dt="2025-05-08T20:51:53.735"/>
    <p1510:client id="{E86F79F9-32CD-402C-14F2-E8FFFE539071}" v="13" dt="2025-05-08T00:29:25.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a:t>Flash time</a:t>
            </a:r>
            <a:endParaRPr lang="en-US">
              <a:cs typeface="Posterama"/>
            </a:endParaRP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vert="horz" lIns="91440" tIns="45720" rIns="91440" bIns="45720" rtlCol="0" anchor="t">
            <a:normAutofit/>
          </a:bodyPr>
          <a:lstStyle/>
          <a:p>
            <a:r>
              <a:rPr lang="en-US"/>
              <a:t>Team Edgerunners</a:t>
            </a:r>
          </a:p>
        </p:txBody>
      </p:sp>
    </p:spTree>
    <p:extLst>
      <p:ext uri="{BB962C8B-B14F-4D97-AF65-F5344CB8AC3E}">
        <p14:creationId xmlns:p14="http://schemas.microsoft.com/office/powerpoint/2010/main" val="147613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a:t>MEET THE FULL TEAM</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p:txBody>
          <a:bodyPr/>
          <a:lstStyle/>
          <a:p>
            <a:r>
              <a:rPr lang="en-US"/>
              <a:t>5/8/2025</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p:txBody>
          <a:bodyPr/>
          <a:lstStyle/>
          <a:p>
            <a:r>
              <a:rPr lang="en-US"/>
              <a:t>Flashtime</a:t>
            </a:r>
            <a:endParaRPr lang="en-US" b="1"/>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p:txBody>
          <a:bodyPr/>
          <a:lstStyle/>
          <a:p>
            <a:fld id="{B5CEABB6-07DC-46E8-9B57-56EC44A396E5}" type="slidenum">
              <a:rPr lang="en-US" smtClean="0"/>
              <a:pPr/>
              <a:t>2</a:t>
            </a:fld>
            <a:endParaRPr lang="en-US"/>
          </a:p>
        </p:txBody>
      </p:sp>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p:txBody>
          <a:bodyPr/>
          <a:lstStyle/>
          <a:p>
            <a:r>
              <a:rPr lang="en-US"/>
              <a:t>Terry Revange</a:t>
            </a:r>
          </a:p>
        </p:txBody>
      </p:sp>
      <p:pic>
        <p:nvPicPr>
          <p:cNvPr id="33" name="Picture Placeholder 32" descr="A person smiling at the camera&#10;&#10;AI-generated content may be incorrect.">
            <a:extLst>
              <a:ext uri="{FF2B5EF4-FFF2-40B4-BE49-F238E27FC236}">
                <a16:creationId xmlns:a16="http://schemas.microsoft.com/office/drawing/2014/main" id="{A2AC640A-CB73-AFE0-96F6-6AAC64B7C30A}"/>
              </a:ext>
            </a:extLst>
          </p:cNvPr>
          <p:cNvPicPr>
            <a:picLocks noGrp="1" noChangeAspect="1"/>
          </p:cNvPicPr>
          <p:nvPr>
            <p:ph type="pic" sz="quarter" idx="15"/>
          </p:nvPr>
        </p:nvPicPr>
        <p:blipFill>
          <a:blip r:embed="rId2"/>
          <a:srcRect l="-196" t="9102" r="-180" b="21884"/>
          <a:stretch/>
        </p:blipFill>
        <p:spPr>
          <a:xfrm>
            <a:off x="1078992" y="2432304"/>
            <a:ext cx="1835675" cy="1682598"/>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p:txBody>
          <a:bodyPr/>
          <a:lstStyle/>
          <a:p>
            <a:r>
              <a:rPr lang="en-US"/>
              <a:t>Antonio Gage</a:t>
            </a:r>
          </a:p>
        </p:txBody>
      </p:sp>
      <p:pic>
        <p:nvPicPr>
          <p:cNvPr id="36" name="Picture Placeholder 35" descr="A person with a beard and mustache standing in front of a large robot&#10;&#10;AI-generated content may be incorrect.">
            <a:extLst>
              <a:ext uri="{FF2B5EF4-FFF2-40B4-BE49-F238E27FC236}">
                <a16:creationId xmlns:a16="http://schemas.microsoft.com/office/drawing/2014/main" id="{99F666CC-2856-FB84-4433-477949E5875A}"/>
              </a:ext>
            </a:extLst>
          </p:cNvPr>
          <p:cNvPicPr>
            <a:picLocks noGrp="1" noChangeAspect="1"/>
          </p:cNvPicPr>
          <p:nvPr>
            <p:ph type="pic" sz="quarter" idx="18"/>
          </p:nvPr>
        </p:nvPicPr>
        <p:blipFill>
          <a:blip r:embed="rId3"/>
          <a:srcRect t="3993" b="3993"/>
          <a:stretch/>
        </p:blipFill>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p:txBody>
          <a:bodyPr/>
          <a:lstStyle/>
          <a:p>
            <a:r>
              <a:rPr lang="en-US"/>
              <a:t>Maleek Murphy</a:t>
            </a:r>
          </a:p>
        </p:txBody>
      </p:sp>
      <p:pic>
        <p:nvPicPr>
          <p:cNvPr id="39" name="Picture Placeholder 38" descr="A person wearing headphones smiling&#10;&#10;AI-generated content may be incorrect.">
            <a:extLst>
              <a:ext uri="{FF2B5EF4-FFF2-40B4-BE49-F238E27FC236}">
                <a16:creationId xmlns:a16="http://schemas.microsoft.com/office/drawing/2014/main" id="{99E82614-8974-3432-3BA2-32197724D09B}"/>
              </a:ext>
            </a:extLst>
          </p:cNvPr>
          <p:cNvPicPr>
            <a:picLocks noGrp="1" noChangeAspect="1"/>
          </p:cNvPicPr>
          <p:nvPr>
            <p:ph type="pic" sz="quarter" idx="21"/>
          </p:nvPr>
        </p:nvPicPr>
        <p:blipFill>
          <a:blip r:embed="rId4"/>
          <a:srcRect l="-271" r="-105" b="35526"/>
          <a:stretch/>
        </p:blipFill>
        <p:spPr>
          <a:xfrm>
            <a:off x="6578864" y="2432304"/>
            <a:ext cx="1835675" cy="1682906"/>
          </a:xfrm>
        </p:spPr>
      </p:pic>
    </p:spTree>
    <p:extLst>
      <p:ext uri="{BB962C8B-B14F-4D97-AF65-F5344CB8AC3E}">
        <p14:creationId xmlns:p14="http://schemas.microsoft.com/office/powerpoint/2010/main" val="339626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12623" y="2100645"/>
            <a:ext cx="3657600" cy="365760"/>
          </a:xfrm>
        </p:spPr>
        <p:txBody>
          <a:bodyPr vert="horz" lIns="91440" tIns="45720" rIns="91440" bIns="45720" rtlCol="0" anchor="t">
            <a:noAutofit/>
          </a:bodyPr>
          <a:lstStyle/>
          <a:p>
            <a:pPr algn="ctr"/>
            <a:r>
              <a:rPr lang="en-US">
                <a:cs typeface="Posterama"/>
              </a:rPr>
              <a:t>Uninspired User Experience</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412623" y="2509715"/>
            <a:ext cx="3657600" cy="1188720"/>
          </a:xfrm>
        </p:spPr>
        <p:txBody>
          <a:bodyPr vert="horz" lIns="91440" tIns="45720" rIns="91440" bIns="45720" rtlCol="0" anchor="t">
            <a:normAutofit/>
          </a:bodyPr>
          <a:lstStyle/>
          <a:p>
            <a:pPr algn="ctr"/>
            <a:r>
              <a:rPr lang="en-US"/>
              <a:t>Most users find traditional flashcard learning applications repetitive, unengaging, and plain boring.</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502282" y="4167062"/>
            <a:ext cx="3657600" cy="365760"/>
          </a:xfrm>
        </p:spPr>
        <p:txBody>
          <a:bodyPr vert="horz" lIns="91440" tIns="45720" rIns="91440" bIns="45720" rtlCol="0" anchor="t">
            <a:noAutofit/>
          </a:bodyPr>
          <a:lstStyle/>
          <a:p>
            <a:pPr algn="ctr"/>
            <a:r>
              <a:rPr lang="en-US"/>
              <a:t>In-App Advertising</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502282" y="4576132"/>
            <a:ext cx="3657600" cy="1188720"/>
          </a:xfrm>
        </p:spPr>
        <p:txBody>
          <a:bodyPr vert="horz" lIns="91440" tIns="45720" rIns="91440" bIns="45720" rtlCol="0" anchor="t">
            <a:normAutofit fontScale="92500"/>
          </a:bodyPr>
          <a:lstStyle/>
          <a:p>
            <a:pPr algn="ctr"/>
            <a:r>
              <a:rPr lang="en-US"/>
              <a:t>As in-app advertising grows, so does the risk of ad fatigue. Too many intrusive or irrelevant ads may annoy users and lead them to install ad blockers or stop using the app altogether.</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519411" y="2096633"/>
            <a:ext cx="3865224" cy="280622"/>
          </a:xfrm>
        </p:spPr>
        <p:txBody>
          <a:bodyPr vert="horz" lIns="91440" tIns="45720" rIns="91440" bIns="45720" rtlCol="0" anchor="t">
            <a:noAutofit/>
          </a:bodyPr>
          <a:lstStyle/>
          <a:p>
            <a:pPr algn="ctr"/>
            <a:r>
              <a:rPr lang="en-US">
                <a:cs typeface="Posterama"/>
              </a:rPr>
              <a:t>Low Cognitive Retention</a:t>
            </a:r>
            <a:endParaRPr lang="en-US"/>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511395" y="2505703"/>
            <a:ext cx="3657600" cy="1188720"/>
          </a:xfrm>
        </p:spPr>
        <p:txBody>
          <a:bodyPr vert="horz" lIns="91440" tIns="45720" rIns="91440" bIns="45720" rtlCol="0" anchor="t">
            <a:normAutofit/>
          </a:bodyPr>
          <a:lstStyle/>
          <a:p>
            <a:pPr algn="ctr"/>
            <a:r>
              <a:rPr lang="en-US"/>
              <a:t>Traditional flashcard learning apps don't present information in a way that sticks, leading to stagnant or poorer test scores.</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601054" y="4163050"/>
            <a:ext cx="3657600" cy="365760"/>
          </a:xfrm>
        </p:spPr>
        <p:txBody>
          <a:bodyPr vert="horz" lIns="91440" tIns="45720" rIns="91440" bIns="45720" rtlCol="0" anchor="t">
            <a:noAutofit/>
          </a:bodyPr>
          <a:lstStyle/>
          <a:p>
            <a:pPr algn="ctr"/>
            <a:r>
              <a:rPr lang="en-US"/>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601054" y="4572120"/>
            <a:ext cx="3657600" cy="1188720"/>
          </a:xfrm>
        </p:spPr>
        <p:txBody>
          <a:bodyPr vert="horz" lIns="91440" tIns="45720" rIns="91440" bIns="45720" rtlCol="0" anchor="t">
            <a:normAutofit/>
          </a:bodyPr>
          <a:lstStyle/>
          <a:p>
            <a:pPr algn="ctr"/>
            <a:r>
              <a:rPr lang="en-US"/>
              <a:t>Even after downloading an app, users may not use it frequently or at all, leading to low retention rates.</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a:t>5/8/2025</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a:t>Flashtime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vert="horz" lIns="91440" tIns="45720" rIns="91440" bIns="45720" rtlCol="0" anchor="t">
            <a:noAutofit/>
          </a:bodyPr>
          <a:lstStyle/>
          <a:p>
            <a:r>
              <a:rPr lang="en-US">
                <a:cs typeface="Posterama"/>
              </a:rPr>
              <a:t>INSPIRED LEARNING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fontScale="92500"/>
          </a:bodyPr>
          <a:lstStyle/>
          <a:p>
            <a:r>
              <a:rPr lang="en-US"/>
              <a:t>Our product offers a gamified learning experience resulting in a more engaged user. Information is presented in a way that sticks with users.</a:t>
            </a:r>
          </a:p>
          <a:p>
            <a:endParaRPr lang="en-US"/>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35275"/>
            <a:ext cx="5669280" cy="365760"/>
          </a:xfrm>
        </p:spPr>
        <p:txBody>
          <a:bodyPr>
            <a:noAutofit/>
          </a:bodyPr>
          <a:lstStyle/>
          <a:p>
            <a:r>
              <a:rPr lang="en-US"/>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05879" y="3229102"/>
            <a:ext cx="5669280" cy="365760"/>
          </a:xfrm>
        </p:spPr>
        <p:txBody>
          <a:bodyPr vert="horz" lIns="91440" tIns="45720" rIns="91440" bIns="45720" rtlCol="0" anchor="t">
            <a:normAutofit/>
          </a:bodyPr>
          <a:lstStyle/>
          <a:p>
            <a:r>
              <a:rPr lang="en-US"/>
              <a:t>Students that can use a phone or tablet to access our app</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15158" y="3721608"/>
            <a:ext cx="5669280" cy="365760"/>
          </a:xfrm>
        </p:spPr>
        <p:txBody>
          <a:bodyPr>
            <a:noAutofit/>
          </a:bodyPr>
          <a:lstStyle/>
          <a:p>
            <a:r>
              <a:rPr lang="en-US"/>
              <a:t>MONETIZATION</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15158" y="4104386"/>
            <a:ext cx="5660001" cy="440182"/>
          </a:xfrm>
        </p:spPr>
        <p:txBody>
          <a:bodyPr>
            <a:noAutofit/>
          </a:bodyPr>
          <a:lstStyle/>
          <a:p>
            <a:r>
              <a:rPr lang="en-US"/>
              <a:t>Creating a free to use app and focus on delivering relevant ads (or none) that don’t disrupt the app’s functionality.</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42324" y="4772533"/>
            <a:ext cx="5669280" cy="365760"/>
          </a:xfrm>
        </p:spPr>
        <p:txBody>
          <a:bodyPr vert="horz" lIns="91440" tIns="45720" rIns="91440" bIns="45720" rtlCol="0" anchor="t">
            <a:noAutofit/>
          </a:bodyPr>
          <a:lstStyle/>
          <a:p>
            <a:r>
              <a:rPr lang="en-US">
                <a:cs typeface="Posterama"/>
              </a:rPr>
              <a:t>STAYING IN-TUNE WITH OUR USERS</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42324" y="5166360"/>
            <a:ext cx="5669280" cy="640080"/>
          </a:xfrm>
        </p:spPr>
        <p:txBody>
          <a:bodyPr vert="horz" lIns="91440" tIns="45720" rIns="91440" bIns="45720" rtlCol="0" anchor="t">
            <a:noAutofit/>
          </a:bodyPr>
          <a:lstStyle/>
          <a:p>
            <a:pPr>
              <a:lnSpc>
                <a:spcPct val="100000"/>
              </a:lnSpc>
            </a:pPr>
            <a:r>
              <a:rPr lang="en-US"/>
              <a:t>Knowing our target audience's needs and preferences, personalizing the user experience and keeping the app fresh with new features, content, and updates can help keep and gain users.</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a:t>5/8/2025</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a:t>Flashtime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vert="horz" lIns="91440" tIns="45720" rIns="91440" bIns="45720" rtlCol="0" anchor="t">
            <a:noAutofit/>
          </a:bodyPr>
          <a:lstStyle/>
          <a:p>
            <a:pPr algn="ctr"/>
            <a:r>
              <a:rPr lang="en-US"/>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vert="horz" lIns="91440" tIns="45720" rIns="91440" bIns="45720" rtlCol="0" anchor="t">
            <a:normAutofit/>
          </a:bodyPr>
          <a:lstStyle/>
          <a:p>
            <a:pPr algn="ctr"/>
            <a:r>
              <a:rPr lang="en-ZA"/>
              <a:t>Our product blends gaming with structured learning</a:t>
            </a:r>
            <a:endParaRPr lang="en-US"/>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vert="horz" lIns="91440" tIns="45720" rIns="91440" bIns="45720" rtlCol="0" anchor="t">
            <a:noAutofit/>
          </a:bodyPr>
          <a:lstStyle/>
          <a:p>
            <a:pPr algn="ctr"/>
            <a:r>
              <a:rPr lang="en-ZA">
                <a:cs typeface="Posterama"/>
              </a:rPr>
              <a:t>GAME FOCUSED APPROACH</a:t>
            </a: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vert="horz" lIns="91440" tIns="45720" rIns="91440" bIns="45720" rtlCol="0" anchor="t">
            <a:normAutofit/>
          </a:bodyPr>
          <a:lstStyle/>
          <a:p>
            <a:pPr algn="ctr"/>
            <a:r>
              <a:rPr lang="en-ZA"/>
              <a:t>Takes difficult concepts and transforms them into a more enjoyable experience </a:t>
            </a: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vert="horz" lIns="91440" tIns="45720" rIns="91440" bIns="45720" rtlCol="0" anchor="t">
            <a:noAutofit/>
          </a:bodyPr>
          <a:lstStyle/>
          <a:p>
            <a:pPr algn="ctr"/>
            <a:r>
              <a:rPr lang="en-US"/>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vert="horz" lIns="91440" tIns="45720" rIns="91440" bIns="45720" rtlCol="0" anchor="t">
            <a:normAutofit/>
          </a:bodyPr>
          <a:lstStyle/>
          <a:p>
            <a:pPr algn="ctr"/>
            <a:r>
              <a:rPr lang="en-ZA"/>
              <a:t>Conducted testing with young professionals in the area</a:t>
            </a:r>
            <a:endParaRPr lang="en-US"/>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vert="horz" lIns="91440" tIns="45720" rIns="91440" bIns="45720" rtlCol="0" anchor="t">
            <a:noAutofit/>
          </a:bodyPr>
          <a:lstStyle/>
          <a:p>
            <a:pPr algn="ctr"/>
            <a:r>
              <a:rPr lang="en-ZA"/>
              <a:t>ADAPTABLE</a:t>
            </a:r>
            <a:endParaRPr lang="en-US"/>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vert="horz" lIns="91440" tIns="45720" rIns="91440" bIns="45720" rtlCol="0" anchor="t">
            <a:normAutofit/>
          </a:bodyPr>
          <a:lstStyle/>
          <a:p>
            <a:pPr algn="ctr"/>
            <a:r>
              <a:rPr lang="en-ZA"/>
              <a:t>Designed with the help and input of students in the field</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a:t>5/8/2025</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a:t>Flashtime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vert="horz" lIns="365760" tIns="1554480" rIns="365760" bIns="45720" rtlCol="0" anchor="t">
            <a:normAutofit/>
          </a:bodyPr>
          <a:lstStyle/>
          <a:p>
            <a:r>
              <a:rPr lang="en-ZA"/>
              <a:t>Gamified user experience</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vert="horz" lIns="365760" tIns="1554480" rIns="365760" bIns="45720" rtlCol="0" anchor="t">
            <a:normAutofit/>
          </a:bodyPr>
          <a:lstStyle/>
          <a:p>
            <a:r>
              <a:rPr lang="en-ZA" noProof="1"/>
              <a:t>Default and Custom quiz templates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vert="horz" lIns="365760" tIns="1554480" rIns="365760" bIns="45720" rtlCol="0" anchor="t">
            <a:noAutofit/>
          </a:bodyPr>
          <a:lstStyle/>
          <a:p>
            <a:r>
              <a:rPr lang="en-ZA" noProof="1"/>
              <a:t>Boosts cognitive learning</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a:t>5/8/2025</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a:t>Flashtime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E265-9000-651E-96F1-409E157E92F4}"/>
              </a:ext>
            </a:extLst>
          </p:cNvPr>
          <p:cNvSpPr>
            <a:spLocks noGrp="1"/>
          </p:cNvSpPr>
          <p:nvPr>
            <p:ph type="title"/>
          </p:nvPr>
        </p:nvSpPr>
        <p:spPr/>
        <p:txBody>
          <a:bodyPr/>
          <a:lstStyle/>
          <a:p>
            <a:r>
              <a:rPr lang="en-US"/>
              <a:t>User Interface Wireframes</a:t>
            </a:r>
          </a:p>
        </p:txBody>
      </p:sp>
      <p:sp>
        <p:nvSpPr>
          <p:cNvPr id="8" name="Footer Placeholder 7">
            <a:extLst>
              <a:ext uri="{FF2B5EF4-FFF2-40B4-BE49-F238E27FC236}">
                <a16:creationId xmlns:a16="http://schemas.microsoft.com/office/drawing/2014/main" id="{55EC9DB3-8D12-C012-DBC3-9DBCC37213E7}"/>
              </a:ext>
            </a:extLst>
          </p:cNvPr>
          <p:cNvSpPr>
            <a:spLocks noGrp="1"/>
          </p:cNvSpPr>
          <p:nvPr>
            <p:ph type="ftr" sz="quarter" idx="10"/>
          </p:nvPr>
        </p:nvSpPr>
        <p:spPr/>
        <p:txBody>
          <a:bodyPr/>
          <a:lstStyle/>
          <a:p>
            <a:r>
              <a:rPr lang="en-US"/>
              <a:t>Flashtime</a:t>
            </a:r>
          </a:p>
        </p:txBody>
      </p:sp>
      <p:sp>
        <p:nvSpPr>
          <p:cNvPr id="9" name="Slide Number Placeholder 8">
            <a:extLst>
              <a:ext uri="{FF2B5EF4-FFF2-40B4-BE49-F238E27FC236}">
                <a16:creationId xmlns:a16="http://schemas.microsoft.com/office/drawing/2014/main" id="{95AE9FA7-DF5A-B0AF-9DAA-30ED5C4C74F0}"/>
              </a:ext>
            </a:extLst>
          </p:cNvPr>
          <p:cNvSpPr>
            <a:spLocks noGrp="1"/>
          </p:cNvSpPr>
          <p:nvPr>
            <p:ph type="sldNum" sz="quarter" idx="11"/>
          </p:nvPr>
        </p:nvSpPr>
        <p:spPr/>
        <p:txBody>
          <a:bodyPr/>
          <a:lstStyle/>
          <a:p>
            <a:fld id="{B5CEABB6-07DC-46E8-9B57-56EC44A396E5}" type="slidenum">
              <a:rPr lang="en-US" smtClean="0"/>
              <a:t>7</a:t>
            </a:fld>
            <a:endParaRPr lang="en-US"/>
          </a:p>
        </p:txBody>
      </p:sp>
      <p:sp>
        <p:nvSpPr>
          <p:cNvPr id="3" name="Text Placeholder 2">
            <a:extLst>
              <a:ext uri="{FF2B5EF4-FFF2-40B4-BE49-F238E27FC236}">
                <a16:creationId xmlns:a16="http://schemas.microsoft.com/office/drawing/2014/main" id="{9AB03F29-3B7B-E992-9A98-EF00CAA17A48}"/>
              </a:ext>
            </a:extLst>
          </p:cNvPr>
          <p:cNvSpPr>
            <a:spLocks noGrp="1"/>
          </p:cNvSpPr>
          <p:nvPr>
            <p:ph type="body" sz="quarter" idx="12"/>
          </p:nvPr>
        </p:nvSpPr>
        <p:spPr>
          <a:xfrm>
            <a:off x="6434131" y="4313410"/>
            <a:ext cx="2286000" cy="640080"/>
          </a:xfrm>
        </p:spPr>
        <p:txBody>
          <a:bodyPr/>
          <a:lstStyle/>
          <a:p>
            <a:r>
              <a:rPr lang="en-US"/>
              <a:t>Add images and descriptions if needed</a:t>
            </a:r>
          </a:p>
        </p:txBody>
      </p:sp>
      <p:sp>
        <p:nvSpPr>
          <p:cNvPr id="16" name="Text Placeholder 15">
            <a:extLst>
              <a:ext uri="{FF2B5EF4-FFF2-40B4-BE49-F238E27FC236}">
                <a16:creationId xmlns:a16="http://schemas.microsoft.com/office/drawing/2014/main" id="{72CB295D-AEEB-5E45-F56C-5A8555F162F5}"/>
              </a:ext>
            </a:extLst>
          </p:cNvPr>
          <p:cNvSpPr>
            <a:spLocks noGrp="1"/>
          </p:cNvSpPr>
          <p:nvPr>
            <p:ph type="body" sz="quarter" idx="36"/>
          </p:nvPr>
        </p:nvSpPr>
        <p:spPr>
          <a:xfrm>
            <a:off x="6434130" y="3545314"/>
            <a:ext cx="2286000" cy="731520"/>
          </a:xfrm>
        </p:spPr>
        <p:txBody>
          <a:bodyPr/>
          <a:lstStyle/>
          <a:p>
            <a:endParaRPr lang="en-US"/>
          </a:p>
        </p:txBody>
      </p:sp>
      <p:sp>
        <p:nvSpPr>
          <p:cNvPr id="7" name="Date Placeholder 6">
            <a:extLst>
              <a:ext uri="{FF2B5EF4-FFF2-40B4-BE49-F238E27FC236}">
                <a16:creationId xmlns:a16="http://schemas.microsoft.com/office/drawing/2014/main" id="{9A46F972-51B6-74EC-DA12-20DE735396B6}"/>
              </a:ext>
            </a:extLst>
          </p:cNvPr>
          <p:cNvSpPr>
            <a:spLocks noGrp="1"/>
          </p:cNvSpPr>
          <p:nvPr>
            <p:ph type="dt" sz="half" idx="38"/>
          </p:nvPr>
        </p:nvSpPr>
        <p:spPr/>
        <p:txBody>
          <a:bodyPr/>
          <a:lstStyle/>
          <a:p>
            <a:r>
              <a:rPr lang="en-US"/>
              <a:t>5/8/2025</a:t>
            </a:r>
          </a:p>
        </p:txBody>
      </p:sp>
      <p:pic>
        <p:nvPicPr>
          <p:cNvPr id="5" name="Picture 4" descr="A screenshot of a cell phone&#10;&#10;AI-generated content may be incorrect.">
            <a:extLst>
              <a:ext uri="{FF2B5EF4-FFF2-40B4-BE49-F238E27FC236}">
                <a16:creationId xmlns:a16="http://schemas.microsoft.com/office/drawing/2014/main" id="{80116F1F-7B3D-CAAC-56BA-08F6FF73CDEF}"/>
              </a:ext>
            </a:extLst>
          </p:cNvPr>
          <p:cNvPicPr>
            <a:picLocks noChangeAspect="1"/>
          </p:cNvPicPr>
          <p:nvPr/>
        </p:nvPicPr>
        <p:blipFill>
          <a:blip r:embed="rId2"/>
          <a:stretch>
            <a:fillRect/>
          </a:stretch>
        </p:blipFill>
        <p:spPr>
          <a:xfrm>
            <a:off x="2667000" y="1325582"/>
            <a:ext cx="2743200" cy="4975262"/>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325C7BA3-DBEF-DE95-CDE1-843F8E0245CB}"/>
              </a:ext>
            </a:extLst>
          </p:cNvPr>
          <p:cNvPicPr>
            <a:picLocks noChangeAspect="1"/>
          </p:cNvPicPr>
          <p:nvPr/>
        </p:nvPicPr>
        <p:blipFill>
          <a:blip r:embed="rId3"/>
          <a:stretch>
            <a:fillRect/>
          </a:stretch>
        </p:blipFill>
        <p:spPr>
          <a:xfrm>
            <a:off x="6435564" y="1260421"/>
            <a:ext cx="2396487" cy="5042609"/>
          </a:xfrm>
          <a:prstGeom prst="rect">
            <a:avLst/>
          </a:prstGeom>
        </p:spPr>
      </p:pic>
    </p:spTree>
    <p:extLst>
      <p:ext uri="{BB962C8B-B14F-4D97-AF65-F5344CB8AC3E}">
        <p14:creationId xmlns:p14="http://schemas.microsoft.com/office/powerpoint/2010/main" val="333781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a:lstStyle/>
          <a:p>
            <a:r>
              <a:rPr lang="en-ZA">
                <a:cs typeface="Posterama"/>
              </a:rPr>
              <a:t>Our App</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ZA" noProof="1"/>
              <a:t>Our product is free without paywalls compared to our competitor.</a:t>
            </a:r>
          </a:p>
          <a:p>
            <a:r>
              <a:rPr lang="en-ZA" noProof="1"/>
              <a:t>Brings in a fun and gameifed feel to studying with flash cards with offline and a more user-friendly feel to the app.</a:t>
            </a:r>
          </a:p>
          <a:p>
            <a:r>
              <a:rPr lang="en-ZA" noProof="1"/>
              <a:t>Does not require user accounts to view user created study material.</a:t>
            </a:r>
          </a:p>
          <a:p>
            <a:endParaRPr lang="en-ZA" noProof="1"/>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a:lstStyle/>
          <a:p>
            <a:r>
              <a:rPr lang="en-US"/>
              <a:t>COMPETITOR</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vert="horz" lIns="91440" tIns="45720" rIns="91440" bIns="45720" rtlCol="0" anchor="t">
            <a:normAutofit/>
          </a:bodyPr>
          <a:lstStyle/>
          <a:p>
            <a:r>
              <a:rPr lang="en-ZA" noProof="1"/>
              <a:t>Product has locked content behind paywall.</a:t>
            </a:r>
          </a:p>
          <a:p>
            <a:r>
              <a:rPr lang="en-ZA" noProof="1"/>
              <a:t>Boring and annoying to use with no offline access.</a:t>
            </a:r>
          </a:p>
          <a:p>
            <a:r>
              <a:rPr lang="en-ZA" noProof="1"/>
              <a:t>Requires user accounts to view full study material.</a:t>
            </a:r>
            <a:br>
              <a:rPr lang="en-ZA" noProof="1"/>
            </a:br>
            <a:endParaRPr lang="en-ZA" noProof="1"/>
          </a:p>
          <a:p>
            <a:endParaRPr lang="en-US"/>
          </a:p>
        </p:txBody>
      </p:sp>
      <p:sp>
        <p:nvSpPr>
          <p:cNvPr id="2" name="Date Placehold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a:lstStyle/>
          <a:p>
            <a:r>
              <a:rPr lang="en-US"/>
              <a:t>5/8/2025</a:t>
            </a:r>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a:t>Flashtime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a:t>5/8/2025</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a:t>Flash Time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fontScale="85000" lnSpcReduction="10000"/>
          </a:bodyPr>
          <a:lstStyle/>
          <a:p>
            <a:r>
              <a:rPr lang="en-US"/>
              <a:t>Our app is free to use and does not require accounts to access study material with free offline access and a user-friendly environment, with or without in-app advertisement. We aim to allow our users to have fun with studying by adding game elements like scoring for each flash card set. We hope that by using our app that your learning experience won't be as boring and monotonous as it would be with other experiences.</a:t>
            </a:r>
          </a:p>
        </p:txBody>
      </p:sp>
    </p:spTree>
    <p:extLst>
      <p:ext uri="{BB962C8B-B14F-4D97-AF65-F5344CB8AC3E}">
        <p14:creationId xmlns:p14="http://schemas.microsoft.com/office/powerpoint/2010/main" val="920173932"/>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b263e1e-1671-4ef5-af7b-cd3a66fff74a" xsi:nil="true"/>
    <_activity xmlns="7b263e1e-1671-4ef5-af7b-cd3a66fff74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F3993E17B11C41AD267E5AC96C2AFE" ma:contentTypeVersion="8" ma:contentTypeDescription="Create a new document." ma:contentTypeScope="" ma:versionID="e010962d1944a43ed74365e60b364dc1">
  <xsd:schema xmlns:xsd="http://www.w3.org/2001/XMLSchema" xmlns:xs="http://www.w3.org/2001/XMLSchema" xmlns:p="http://schemas.microsoft.com/office/2006/metadata/properties" xmlns:ns3="7b263e1e-1671-4ef5-af7b-cd3a66fff74a" targetNamespace="http://schemas.microsoft.com/office/2006/metadata/properties" ma:root="true" ma:fieldsID="a45024f4be2396dd2e1587ed282725e5" ns3:_="">
    <xsd:import namespace="7b263e1e-1671-4ef5-af7b-cd3a66fff7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263e1e-1671-4ef5-af7b-cd3a66fff7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69D1F-6C1F-4FA3-8CCB-EA801E558BEC}">
  <ds:schemaRefs>
    <ds:schemaRef ds:uri="7b263e1e-1671-4ef5-af7b-cd3a66fff7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300F15-EED8-43C6-A929-300C04D67A19}">
  <ds:schemaRefs>
    <ds:schemaRef ds:uri="7b263e1e-1671-4ef5-af7b-cd3a66fff7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Architecture pitch deck</Template>
  <Application>Microsoft Office PowerPoint</Application>
  <PresentationFormat>Widescreen</PresentationFormat>
  <Slides>9</Slides>
  <Notes>2</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Flash time</vt:lpstr>
      <vt:lpstr>MEET THE FULL TEAM</vt:lpstr>
      <vt:lpstr>PROBLEM</vt:lpstr>
      <vt:lpstr>SOLUTION</vt:lpstr>
      <vt:lpstr>PRODUCT OVERVIEW</vt:lpstr>
      <vt:lpstr>PRODUCT BENEFITS</vt:lpstr>
      <vt:lpstr>User Interface Wireframes</vt:lpstr>
      <vt:lpstr>OUR COMPETITION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Gitomer, Amara</dc:creator>
  <cp:revision>3</cp:revision>
  <dcterms:created xsi:type="dcterms:W3CDTF">2023-08-03T21:26:16Z</dcterms:created>
  <dcterms:modified xsi:type="dcterms:W3CDTF">2025-05-09T16:07:50Z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0x010100A1F3993E17B11C41AD267E5AC96C2AFE</vt:lpwstr>
  </property>
</Properties>
</file>